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02" r:id="rId19"/>
    <p:sldId id="303" r:id="rId20"/>
    <p:sldId id="291" r:id="rId21"/>
    <p:sldId id="304" r:id="rId22"/>
    <p:sldId id="305" r:id="rId23"/>
    <p:sldId id="307" r:id="rId24"/>
    <p:sldId id="306" r:id="rId25"/>
    <p:sldId id="293" r:id="rId26"/>
    <p:sldId id="294" r:id="rId27"/>
    <p:sldId id="297" r:id="rId28"/>
    <p:sldId id="295" r:id="rId29"/>
    <p:sldId id="296" r:id="rId30"/>
    <p:sldId id="298" r:id="rId31"/>
    <p:sldId id="299" r:id="rId32"/>
    <p:sldId id="292" r:id="rId33"/>
    <p:sldId id="270" r:id="rId34"/>
    <p:sldId id="285" r:id="rId35"/>
    <p:sldId id="269" r:id="rId36"/>
    <p:sldId id="287" r:id="rId37"/>
    <p:sldId id="288" r:id="rId38"/>
    <p:sldId id="289" r:id="rId39"/>
    <p:sldId id="290" r:id="rId40"/>
    <p:sldId id="280" r:id="rId41"/>
    <p:sldId id="271" r:id="rId42"/>
    <p:sldId id="272" r:id="rId43"/>
    <p:sldId id="273" r:id="rId44"/>
    <p:sldId id="274" r:id="rId45"/>
    <p:sldId id="275" r:id="rId46"/>
    <p:sldId id="286" r:id="rId47"/>
    <p:sldId id="276" r:id="rId48"/>
    <p:sldId id="277" r:id="rId49"/>
    <p:sldId id="278" r:id="rId50"/>
    <p:sldId id="279" r:id="rId51"/>
    <p:sldId id="300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D03"/>
    <a:srgbClr val="4CDD41"/>
    <a:srgbClr val="380BF5"/>
    <a:srgbClr val="E50B97"/>
    <a:srgbClr val="D6D4EC"/>
    <a:srgbClr val="000099"/>
    <a:srgbClr val="660033"/>
    <a:srgbClr val="2EF824"/>
    <a:srgbClr val="FFCCFF"/>
    <a:srgbClr val="067D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F14A9-AC13-4A26-9C9F-2D0EADD06EE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25A9E-5625-4580-8113-D091BDFC7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25A9E-5625-4580-8113-D091BDFC79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82CE7-452E-4489-8BE7-2FBF1F5CCD1C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D67719-14B3-429C-9302-F4CB1D0CD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ptop\Desktop\evropa\evropa naslov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"/>
            <a:ext cx="9067800" cy="66913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5334000" cy="2057400"/>
          </a:xfrm>
        </p:spPr>
        <p:txBody>
          <a:bodyPr>
            <a:noAutofit/>
          </a:bodyPr>
          <a:lstStyle/>
          <a:p>
            <a:r>
              <a:rPr lang="sr-Cyrl-RS" sz="8000" b="1" dirty="0" smtClean="0">
                <a:solidFill>
                  <a:srgbClr val="002060"/>
                </a:solidFill>
              </a:rPr>
              <a:t>ЕВРОПА  1</a:t>
            </a:r>
            <a:br>
              <a:rPr lang="sr-Cyrl-RS" sz="8000" b="1" dirty="0" smtClean="0">
                <a:solidFill>
                  <a:srgbClr val="002060"/>
                </a:solidFill>
              </a:rPr>
            </a:b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8200" y="6248400"/>
            <a:ext cx="4419600" cy="5334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380BF5"/>
                </a:solidFill>
              </a:rPr>
              <a:t>Милка Ивић, проф. географије</a:t>
            </a:r>
            <a:endParaRPr lang="en-US" sz="2400" b="1" dirty="0">
              <a:solidFill>
                <a:srgbClr val="380B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295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Највеће полуострво је скандинавско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343400"/>
          </a:xfrm>
        </p:spPr>
        <p:txBody>
          <a:bodyPr>
            <a:normAutofit/>
          </a:bodyPr>
          <a:lstStyle/>
          <a:p>
            <a:r>
              <a:rPr lang="sr-Cyrl-RS" dirty="0" smtClean="0"/>
              <a:t>Већа полуострва су још: Пиринејско, Апенинско, Балканско,Крим, Бретања, Јиланд, Кола,....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"/>
            <a:ext cx="4648200" cy="6629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295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Највеће острво </a:t>
            </a:r>
            <a:br>
              <a:rPr lang="sr-Cyrl-RS" dirty="0" smtClean="0"/>
            </a:br>
            <a:r>
              <a:rPr lang="sr-Cyrl-RS" dirty="0" smtClean="0"/>
              <a:t>је велика британија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657600" cy="4525963"/>
          </a:xfrm>
        </p:spPr>
        <p:txBody>
          <a:bodyPr/>
          <a:lstStyle/>
          <a:p>
            <a:r>
              <a:rPr lang="sr-Cyrl-RS" dirty="0" smtClean="0"/>
              <a:t>Већа острва су Сицилија (највеће у Средоземном мору), Исланд, Ирска, Сардинија, Корзика, Крит,....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6257" y="304801"/>
            <a:ext cx="4445344" cy="6477000"/>
          </a:xfrm>
          <a:prstGeom prst="rect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00400" y="5867400"/>
            <a:ext cx="29718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Сателитски снимак британског острва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 Европа је најнижи континент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6172199"/>
            <a:ext cx="7696200" cy="685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Средња надморска висина је 300</a:t>
            </a:r>
            <a:r>
              <a:rPr lang="en-US" dirty="0" smtClean="0"/>
              <a:t>m</a:t>
            </a:r>
            <a:r>
              <a:rPr lang="sr-Cyrl-RS" dirty="0" smtClean="0"/>
              <a:t>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781800" cy="5086350"/>
          </a:xfrm>
          <a:prstGeom prst="flowChartDocumen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25885" y="3606642"/>
            <a:ext cx="4765715" cy="317515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76200"/>
            <a:ext cx="5487080" cy="3429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91200" y="1219200"/>
            <a:ext cx="3048000" cy="22098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Највиша тачка је Елбрус на Кавказу ( 5 642</a:t>
            </a:r>
            <a:r>
              <a:rPr lang="en-US" sz="2800" b="1" dirty="0" smtClean="0">
                <a:solidFill>
                  <a:srgbClr val="002060"/>
                </a:solidFill>
              </a:rPr>
              <a:t> m</a:t>
            </a:r>
            <a:r>
              <a:rPr lang="sr-Cyrl-RS" sz="2800" b="1" dirty="0" smtClean="0">
                <a:solidFill>
                  <a:srgbClr val="002060"/>
                </a:solidFill>
              </a:rPr>
              <a:t>).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36576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Најнижа тачка је на ушћу Волге -28</a:t>
            </a:r>
            <a:r>
              <a:rPr lang="en-US" sz="2800" b="1" dirty="0" smtClean="0">
                <a:solidFill>
                  <a:srgbClr val="002060"/>
                </a:solidFill>
              </a:rPr>
              <a:t> 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62484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2">
                    <a:lumMod val="75000"/>
                  </a:schemeClr>
                </a:solidFill>
              </a:rPr>
              <a:t>Делта Волге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C000"/>
                </a:solidFill>
              </a:rPr>
              <a:t>Елбрус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         Најстарији део рељефа европе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019800"/>
            <a:ext cx="6858000" cy="6858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sr-Cyrl-RS" sz="6700" b="1" dirty="0" smtClean="0"/>
              <a:t>Најстарији део континента је Руска плоча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848600" cy="51435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0" y="54102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Источноевропска низија                    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/>
          <a:lstStyle/>
          <a:p>
            <a:r>
              <a:rPr lang="sr-Cyrl-RS" dirty="0" smtClean="0"/>
              <a:t>Најстарије громадне планине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1143000"/>
            <a:ext cx="8949741" cy="55626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8686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Најстарије планине су на  Британским острвима и Скандинавском полуострву.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Громадне планине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89038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Пенинске, Камбријске, Каледонске, Средишни масив, Ардени, Вогези, Шварцвалд, Шумава, Судети, Рудне, Харц, Урал, Родопи, Рила, Пирин, Олимп,...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8915400" cy="3429000"/>
          </a:xfrm>
          <a:prstGeom prst="rect">
            <a:avLst/>
          </a:prstGeom>
          <a:noFill/>
          <a:ln w="38100">
            <a:solidFill>
              <a:srgbClr val="1BE50B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248400" y="5791200"/>
            <a:ext cx="243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Родопи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r>
              <a:rPr lang="sr-Cyrl-RS" dirty="0" smtClean="0"/>
              <a:t>Веначне планине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86800" cy="1066799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Веначне планине:Алпи, Пиринеји, Карпати, Балкан, Кавказ, Сијера Невада, Апенини, Динариди и Шарско-Пиндске планине.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8009467" cy="45053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6096000"/>
            <a:ext cx="2819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Алпи (Доломити)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Низије и висоравни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591" y="1600200"/>
            <a:ext cx="4424209" cy="5181600"/>
          </a:xfrm>
          <a:prstGeom prst="rect">
            <a:avLst/>
          </a:prstGeom>
          <a:noFill/>
          <a:ln w="38100">
            <a:solidFill>
              <a:srgbClr val="4CDD4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76200"/>
            <a:ext cx="4873557" cy="2971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24400" y="236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</a:rPr>
              <a:t>Швапско-баварска висораван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124200"/>
            <a:ext cx="4648200" cy="3657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19600" y="6324600"/>
            <a:ext cx="3429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000099"/>
                </a:solidFill>
              </a:rPr>
              <a:t>Мезета у Шпанији (Ла Манча)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Панонска низија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9000" y="5715000"/>
            <a:ext cx="28956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C00000"/>
                </a:solidFill>
              </a:rPr>
              <a:t>Сеизмичке  и вулканске области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Европа је трусно и вулканско подручје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066800"/>
            <a:ext cx="799253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1" y="3962400"/>
            <a:ext cx="3619499" cy="2750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400800" y="1447800"/>
            <a:ext cx="2209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FFFF00"/>
                </a:solidFill>
              </a:rPr>
              <a:t>Етна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5562600"/>
            <a:ext cx="2438400" cy="106680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C00000"/>
                </a:solidFill>
              </a:rPr>
              <a:t>Етна , Стромболи, Вулкано, Везув, Хекла,...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419600" cy="3962400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Европа је после аустралије највећи континент са површином од 10,5 милиона </a:t>
            </a:r>
            <a:r>
              <a:rPr lang="en-US" sz="2800" dirty="0" smtClean="0"/>
              <a:t>km²</a:t>
            </a:r>
            <a:br>
              <a:rPr lang="en-US" sz="2800" dirty="0" smtClean="0"/>
            </a:br>
            <a:r>
              <a:rPr lang="sr-Cyrl-RS" sz="2800" dirty="0" smtClean="0"/>
              <a:t>име континента потиче од асирске речи “ереб” (залазак сунца)</a:t>
            </a:r>
            <a:endParaRPr lang="en-US" sz="2800" dirty="0"/>
          </a:p>
        </p:txBody>
      </p:sp>
      <p:pic>
        <p:nvPicPr>
          <p:cNvPr id="2050" name="Picture 2" descr="C:\Users\Laptop\Desktop\evropa\Europe Glob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19600" y="228600"/>
            <a:ext cx="4525962" cy="452596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362" y="3918999"/>
            <a:ext cx="2636838" cy="2851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590800" y="5181600"/>
            <a:ext cx="6477000" cy="160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accent4">
                    <a:lumMod val="50000"/>
                  </a:schemeClr>
                </a:solidFill>
              </a:rPr>
              <a:t>Митолошки приказ принцезе Европе коју је отео  Зевс претворивши се у бика.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0480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Клима европе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838200"/>
            <a:ext cx="5943601" cy="5943601"/>
          </a:xfrm>
          <a:prstGeom prst="rect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2667000" cy="5410200"/>
          </a:xfrm>
          <a:prstGeom prst="rect">
            <a:avLst/>
          </a:prstGeom>
          <a:solidFill>
            <a:srgbClr val="C2FEFE"/>
          </a:solidFill>
          <a:ln w="38100">
            <a:solidFill>
              <a:srgbClr val="E50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На климу Европе утичу:</a:t>
            </a: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Атлантски океан, западни ветрови, Голфска струја, географска ширима, правац пружања планина и речних долина, надморска висина и биљни свет.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Временске прилике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311" y="1217986"/>
            <a:ext cx="8129489" cy="5437142"/>
          </a:xfrm>
          <a:prstGeom prst="rect">
            <a:avLst/>
          </a:prstGeom>
          <a:noFill/>
          <a:ln w="38100">
            <a:solidFill>
              <a:srgbClr val="4CDD4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-597853"/>
            <a:ext cx="8412034" cy="6998653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2895600" cy="762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инсолација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066800"/>
            <a:ext cx="838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Laptop\Desktop\nedovrsena prezentacija evrope\evropa\Europe_sunshine_hours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76" y="228600"/>
            <a:ext cx="2464124" cy="233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9035409" cy="6482906"/>
          </a:xfrm>
          <a:prstGeom prst="rect">
            <a:avLst/>
          </a:prstGeom>
          <a:noFill/>
          <a:ln w="38100">
            <a:solidFill>
              <a:srgbClr val="380BF5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76200"/>
            <a:ext cx="3048000" cy="990600"/>
          </a:xfrm>
          <a:solidFill>
            <a:srgbClr val="D6D4EC"/>
          </a:solidFill>
          <a:ln w="38100">
            <a:solidFill>
              <a:srgbClr val="E50B97"/>
            </a:solidFill>
          </a:ln>
        </p:spPr>
        <p:txBody>
          <a:bodyPr>
            <a:normAutofit/>
          </a:bodyPr>
          <a:lstStyle/>
          <a:p>
            <a:r>
              <a:rPr lang="sr-Cyrl-RS" sz="4000" dirty="0" smtClean="0"/>
              <a:t>  падавине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993" y="-873673"/>
            <a:ext cx="7265807" cy="742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380BF5"/>
                </a:solidFill>
              </a:rPr>
              <a:t>Ниске температуре и број хладних дана</a:t>
            </a:r>
            <a:endParaRPr lang="en-US" b="1" dirty="0">
              <a:solidFill>
                <a:srgbClr val="380BF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143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9906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1430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Laptop\Desktop\nedovrsena prezentacija evrope\evropa\Frost_in_Euro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"/>
            <a:ext cx="1981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343400" cy="838200"/>
          </a:xfrm>
        </p:spPr>
        <p:txBody>
          <a:bodyPr/>
          <a:lstStyle/>
          <a:p>
            <a:r>
              <a:rPr lang="sr-Cyrl-RS" dirty="0" smtClean="0"/>
              <a:t>Атлантска клима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2961" y="76200"/>
            <a:ext cx="4744839" cy="6655303"/>
          </a:xfrm>
          <a:prstGeom prst="rect">
            <a:avLst/>
          </a:prstGeom>
          <a:noFill/>
          <a:ln w="38100">
            <a:solidFill>
              <a:srgbClr val="E50B97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3962400" cy="5334000"/>
          </a:xfrm>
          <a:prstGeom prst="rect">
            <a:avLst/>
          </a:prstGeom>
          <a:solidFill>
            <a:srgbClr val="E5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E50B97"/>
                </a:solidFill>
              </a:rPr>
              <a:t>Свежа лета, благе, влажне и магловите зиме. Велике количине па-</a:t>
            </a:r>
          </a:p>
          <a:p>
            <a:r>
              <a:rPr lang="ru-RU" sz="2400" b="1" dirty="0" smtClean="0">
                <a:solidFill>
                  <a:srgbClr val="E50B97"/>
                </a:solidFill>
              </a:rPr>
              <a:t>давина су равномерно распоређене током целе године . Већи део западне Европе током</a:t>
            </a:r>
          </a:p>
          <a:p>
            <a:r>
              <a:rPr lang="ru-RU" sz="2400" b="1" dirty="0" smtClean="0">
                <a:solidFill>
                  <a:srgbClr val="E50B97"/>
                </a:solidFill>
              </a:rPr>
              <a:t>лета има мало ведрих и сунчаних дана. Влажна клима погодује бујној вегетацији листопадних</a:t>
            </a:r>
          </a:p>
          <a:p>
            <a:r>
              <a:rPr lang="sr-Cyrl-RS" sz="2400" b="1" dirty="0" smtClean="0">
                <a:solidFill>
                  <a:srgbClr val="E50B97"/>
                </a:solidFill>
              </a:rPr>
              <a:t>шума и зелених ливада </a:t>
            </a:r>
            <a:r>
              <a:rPr lang="sr-Cyrl-RS" sz="2400" dirty="0" smtClean="0">
                <a:solidFill>
                  <a:srgbClr val="E50B97"/>
                </a:solidFill>
              </a:rPr>
              <a:t>.</a:t>
            </a:r>
            <a:endParaRPr lang="en-US" sz="2400" dirty="0">
              <a:solidFill>
                <a:srgbClr val="E50B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Континентална клима</a:t>
            </a:r>
            <a:br>
              <a:rPr lang="sr-Cyrl-RS" dirty="0" smtClean="0"/>
            </a:br>
            <a:r>
              <a:rPr lang="sr-Cyrl-RS" dirty="0" smtClean="0"/>
              <a:t>на истоку европе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7375807" cy="524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77000" y="76200"/>
            <a:ext cx="2667000" cy="6172200"/>
          </a:xfrm>
          <a:prstGeom prst="rect">
            <a:avLst/>
          </a:prstGeom>
          <a:solidFill>
            <a:srgbClr val="E5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Веома топла лета и хладне зиме са малом годишњом количином падавина (500</a:t>
            </a:r>
            <a:r>
              <a:rPr lang="en-US" sz="2400" b="1" dirty="0" smtClean="0">
                <a:solidFill>
                  <a:srgbClr val="0070C0"/>
                </a:solidFill>
              </a:rPr>
              <a:t>mm</a:t>
            </a:r>
            <a:r>
              <a:rPr lang="sr-Cyrl-RS" sz="2400" b="1" dirty="0" smtClean="0">
                <a:solidFill>
                  <a:srgbClr val="0070C0"/>
                </a:solidFill>
              </a:rPr>
              <a:t>)</a:t>
            </a:r>
            <a:r>
              <a:rPr lang="ru-RU" sz="2400" b="1" dirty="0" smtClean="0">
                <a:solidFill>
                  <a:srgbClr val="0070C0"/>
                </a:solidFill>
              </a:rPr>
              <a:t>. Прелазна годишња доба нису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јасно изражена.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Лета су топла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sr-Cyrl-RS" sz="2400" b="1" dirty="0" smtClean="0">
                <a:solidFill>
                  <a:srgbClr val="0070C0"/>
                </a:solidFill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сушна.Вегетација:трава и шуме поред река (дубраве, дуб=храст)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6248400"/>
            <a:ext cx="8229600" cy="609600"/>
          </a:xfrm>
          <a:prstGeom prst="rect">
            <a:avLst/>
          </a:prstGeom>
          <a:solidFill>
            <a:srgbClr val="E5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Зими се температура ваздуха спусти и до –40° C.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Континентална клима </a:t>
            </a:r>
            <a:br>
              <a:rPr lang="sr-Cyrl-RS" dirty="0" smtClean="0"/>
            </a:br>
            <a:r>
              <a:rPr lang="sr-Cyrl-RS" dirty="0" smtClean="0"/>
              <a:t>панонске низије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2800" y="1447800"/>
            <a:ext cx="7010400" cy="5257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4800"/>
            <a:ext cx="2057400" cy="6477000"/>
          </a:xfrm>
          <a:prstGeom prst="rect">
            <a:avLst/>
          </a:prstGeom>
          <a:solidFill>
            <a:schemeClr val="bg2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 smtClean="0">
                <a:solidFill>
                  <a:srgbClr val="800000"/>
                </a:solidFill>
              </a:rPr>
              <a:t>Тло у степи се лети прегреје што доводи до временских непогода са грмљавином, пљусковима и градом. Летњи пожари у степи су честа појава.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124200" cy="1295400"/>
          </a:xfrm>
        </p:spPr>
        <p:txBody>
          <a:bodyPr>
            <a:normAutofit/>
          </a:bodyPr>
          <a:lstStyle/>
          <a:p>
            <a:r>
              <a:rPr lang="sr-Cyrl-RS" dirty="0" smtClean="0"/>
              <a:t>Средоземна клима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770143" cy="4953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76600" y="0"/>
            <a:ext cx="5638800" cy="1752600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7030A0"/>
                </a:solidFill>
              </a:rPr>
              <a:t>Одлике:сува топла лета и благе кишовите зиме. Вегетација:макија, ретке зимзелене шуме приморски бор, пиније, чемпреси.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5867400"/>
            <a:ext cx="3810000" cy="914400"/>
          </a:xfrm>
          <a:prstGeom prst="rect">
            <a:avLst/>
          </a:prstGeom>
          <a:solidFill>
            <a:srgbClr val="D6D4EC"/>
          </a:solidFill>
          <a:ln>
            <a:solidFill>
              <a:srgbClr val="E50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660033"/>
                </a:solidFill>
              </a:rPr>
              <a:t>Поља лаванде  на Азурној обали</a:t>
            </a:r>
            <a:endParaRPr lang="en-US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Умереноконтинентална клима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2209800" cy="6705600"/>
          </a:xfrm>
          <a:prstGeom prst="rect">
            <a:avLst/>
          </a:prstGeom>
          <a:solidFill>
            <a:schemeClr val="bg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7030A0"/>
                </a:solidFill>
              </a:rPr>
              <a:t>Четири умерена годишња доба. Прелаз између атлантске климе на западу и континенталне  на истоку. На већој надморској висини прелази у планинску климу.</a:t>
            </a: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</a:rPr>
              <a:t>Преовлађује листопадно дрвеће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85867"/>
            <a:ext cx="6629400" cy="516733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Граница према азији:</a:t>
            </a:r>
            <a:r>
              <a:rPr lang="sr-Cyrl-RS" sz="2800" dirty="0" smtClean="0"/>
              <a:t>планина Урал, река урал, каспијско језеро, кавказ, црно море, босфор (Код места долмабахче ширина је 660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meta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ра)</a:t>
            </a:r>
            <a:r>
              <a:rPr lang="sr-Cyrl-RS" sz="2800" dirty="0" smtClean="0"/>
              <a:t>, мраморно море, дарданели и егејско море.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1981200"/>
            <a:ext cx="6399787" cy="48006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1981200"/>
            <a:ext cx="2438400" cy="4800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Граница према Африци:</a:t>
            </a:r>
          </a:p>
          <a:p>
            <a:pPr algn="ctr"/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Средоземно море, Гибралтарски мореуз (широк 14</a:t>
            </a:r>
            <a:r>
              <a:rPr lang="sr-Latn-RS" sz="2800" dirty="0" smtClean="0">
                <a:solidFill>
                  <a:schemeClr val="accent6">
                    <a:lumMod val="50000"/>
                  </a:schemeClr>
                </a:solidFill>
              </a:rPr>
              <a:t>km</a:t>
            </a:r>
            <a:r>
              <a:rPr lang="sr-Cyrl-RS" sz="28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r-Latn-R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(Сицилијански пролаз је широк 145</a:t>
            </a:r>
            <a:r>
              <a:rPr lang="sr-Latn-RS" sz="2000" dirty="0" smtClean="0">
                <a:solidFill>
                  <a:schemeClr val="accent6">
                    <a:lumMod val="50000"/>
                  </a:schemeClr>
                </a:solidFill>
              </a:rPr>
              <a:t> km</a:t>
            </a:r>
            <a:r>
              <a:rPr lang="sr-Cyrl-RS" sz="2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733800"/>
            <a:ext cx="5867386" cy="3047980"/>
          </a:xfrm>
          <a:prstGeom prst="round2DiagRect">
            <a:avLst/>
          </a:prstGeom>
          <a:noFill/>
          <a:ln w="57150">
            <a:solidFill>
              <a:srgbClr val="C2FEFE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1295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Субполарна и поларна клима</a:t>
            </a:r>
            <a:br>
              <a:rPr lang="sr-Cyrl-RS" dirty="0" smtClean="0"/>
            </a:br>
            <a:r>
              <a:rPr lang="sr-Cyrl-RS" dirty="0" smtClean="0"/>
              <a:t>на северу европе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7165" y="219374"/>
            <a:ext cx="5460635" cy="3285826"/>
          </a:xfrm>
          <a:prstGeom prst="roundRect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038600" y="3276600"/>
            <a:ext cx="25146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800000"/>
                </a:solidFill>
              </a:rPr>
              <a:t>Тајге у Финској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324600"/>
            <a:ext cx="5638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800000"/>
                </a:solidFill>
              </a:rPr>
              <a:t>Ирваси на испаши  у тундри (Финска)</a:t>
            </a:r>
            <a:endParaRPr lang="en-US" sz="2400" b="1" dirty="0">
              <a:solidFill>
                <a:srgbClr val="8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4572000"/>
            <a:ext cx="2743200" cy="1981200"/>
          </a:xfrm>
          <a:prstGeom prst="flowChartPunchedTape">
            <a:avLst/>
          </a:prstGeom>
          <a:noFill/>
          <a:ln w="38100">
            <a:solidFill>
              <a:srgbClr val="E50B97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71600"/>
            <a:ext cx="3419502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3962400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Деда Мразова кућа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4000" y="6172200"/>
            <a:ext cx="16002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E50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00B050"/>
                </a:solidFill>
              </a:rPr>
              <a:t>Поларна светлост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10668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Поларна клима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229600" cy="5716745"/>
          </a:xfrm>
          <a:prstGeom prst="rect">
            <a:avLst/>
          </a:prstGeom>
          <a:noFill/>
          <a:ln w="38100">
            <a:solidFill>
              <a:srgbClr val="067D8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5867400"/>
            <a:ext cx="5410200" cy="914400"/>
          </a:xfrm>
          <a:prstGeom prst="rect">
            <a:avLst/>
          </a:prstGeom>
          <a:solidFill>
            <a:srgbClr val="C2FEFE"/>
          </a:solidFill>
          <a:ln>
            <a:solidFill>
              <a:srgbClr val="06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67D80"/>
                </a:solidFill>
              </a:rPr>
              <a:t>Залеђено Баренцово море у марту</a:t>
            </a:r>
            <a:endParaRPr lang="en-US" sz="2400" b="1" dirty="0">
              <a:solidFill>
                <a:srgbClr val="067D8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sr-Cyrl-RS" dirty="0" smtClean="0"/>
              <a:t>вегетација европе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58" y="1219200"/>
            <a:ext cx="7400942" cy="550861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/>
          <a:lstStyle/>
          <a:p>
            <a:r>
              <a:rPr lang="sr-Cyrl-RS" dirty="0" smtClean="0"/>
              <a:t>Најважније реке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0696" y="1066800"/>
            <a:ext cx="654330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1066800"/>
            <a:ext cx="2362200" cy="373380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accent2">
                    <a:lumMod val="50000"/>
                  </a:schemeClr>
                </a:solidFill>
              </a:rPr>
              <a:t>Већина река Европе су међусобно повезане каналима.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76800"/>
            <a:ext cx="2966423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10400" cy="1066800"/>
          </a:xfrm>
        </p:spPr>
        <p:txBody>
          <a:bodyPr/>
          <a:lstStyle/>
          <a:p>
            <a:r>
              <a:rPr lang="sr-Cyrl-RS" dirty="0" smtClean="0"/>
              <a:t>Изворишта европских река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1018946"/>
            <a:ext cx="4419600" cy="29434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4414525" cy="29146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114800"/>
            <a:ext cx="5266063" cy="22764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4114800"/>
            <a:ext cx="4267200" cy="2400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667000" y="34290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Алпи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24600"/>
            <a:ext cx="47244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Немачке планине Шварцвалд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6324600"/>
            <a:ext cx="4267200" cy="4572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Чешке планине Крконоше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35052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</a:rPr>
              <a:t>Валдајска гора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Речни сливови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3352800" cy="53038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RS" dirty="0" smtClean="0"/>
              <a:t>    Реке припадају сливовима Атлантског океана, Северног леденог океана, Средоземног мора, Црног мора и Каспијског језера</a:t>
            </a:r>
            <a:endParaRPr lang="en-US" dirty="0"/>
          </a:p>
        </p:txBody>
      </p:sp>
      <p:pic>
        <p:nvPicPr>
          <p:cNvPr id="1026" name="Picture 2" descr="C:\Users\Laptop\Desktop\Europäische_Wasserscheide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990600"/>
            <a:ext cx="5869459" cy="579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Речна </a:t>
            </a:r>
            <a:r>
              <a:rPr lang="ru-RU" dirty="0" smtClean="0"/>
              <a:t>мрежа Европе је веома разграната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429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Најгушћа је у западном, средњем и северном делу континента. Најдужи ток имају реке у источној и средњој Европи.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783" y="1143000"/>
            <a:ext cx="5086817" cy="553690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8862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Реке северне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352800" cy="1676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Реке су кратког тока, брзе и нису пловне.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2971800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"/>
            <a:ext cx="5080000" cy="3810000"/>
          </a:xfrm>
          <a:prstGeom prst="teardrop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19800" y="4114800"/>
            <a:ext cx="2819400" cy="2514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Реке су хидроенергетски искоришћене.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715000" cy="914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Реке средње и западне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8580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800" dirty="0" smtClean="0"/>
              <a:t>   Реке су дугачке, пловне током целе године, повезане каналима, богате водом и хидроенергетски искоришћене.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1308" y="2362200"/>
            <a:ext cx="67226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024"/>
            <a:ext cx="3276600" cy="3923376"/>
          </a:xfrm>
          <a:prstGeom prst="flowChartMerg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2514600"/>
            <a:ext cx="2286000" cy="411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2"/>
                </a:solidFill>
              </a:rPr>
              <a:t>У естуарима и делтама се налазе најпрометније европске луке.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876800"/>
            <a:ext cx="1828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Дордоња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6096000"/>
            <a:ext cx="426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Естуар Жиронде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4953000"/>
            <a:ext cx="1828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Гарона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105400" cy="1066800"/>
          </a:xfrm>
        </p:spPr>
        <p:txBody>
          <a:bodyPr/>
          <a:lstStyle/>
          <a:p>
            <a:r>
              <a:rPr lang="sr-Cyrl-RS" dirty="0" smtClean="0"/>
              <a:t>Реке источне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905000"/>
          </a:xfr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b="1" dirty="0" smtClean="0"/>
              <a:t> Реке су дугачке, богате водом, пловне и повезане каналима (пловни пут речног система Волге са притокама и пловним каналима чини 17 000</a:t>
            </a:r>
            <a:r>
              <a:rPr lang="en-US" b="1" dirty="0" smtClean="0"/>
              <a:t>km</a:t>
            </a:r>
            <a:r>
              <a:rPr lang="sr-Cyrl-RS" b="1" dirty="0" smtClean="0"/>
              <a:t> пловног пута). У зимском периоду лед на рекама  се задржава више месеци.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2286000"/>
            <a:ext cx="6151176" cy="4114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6019800"/>
            <a:ext cx="5638800" cy="762000"/>
          </a:xfrm>
          <a:prstGeom prst="rect">
            <a:avLst/>
          </a:prstGeom>
          <a:solidFill>
            <a:srgbClr val="C2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Оверкрафт на  залеђеној Волги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r>
              <a:rPr lang="sr-Cyrl-RS" dirty="0" smtClean="0"/>
              <a:t>Најистуреније тачке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6576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Континент је најдужи по оси запад – исток, 5600 km (од рта Кабо да Рока у Португа</a:t>
            </a:r>
            <a:r>
              <a:rPr lang="sr-Cyrl-RS" dirty="0" smtClean="0"/>
              <a:t>лији до планине Урал).</a:t>
            </a:r>
          </a:p>
          <a:p>
            <a:r>
              <a:rPr lang="ru-RU" dirty="0" smtClean="0"/>
              <a:t>По оси север – југ највеће растојање износи 4.300 km.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066800"/>
            <a:ext cx="5909293" cy="4766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267200" y="5486400"/>
            <a:ext cx="4343400" cy="685800"/>
          </a:xfrm>
          <a:prstGeom prst="rect">
            <a:avLst/>
          </a:prstGeom>
          <a:solidFill>
            <a:srgbClr val="C2FEF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2060"/>
                </a:solidFill>
              </a:rPr>
              <a:t>Граница дуж Урала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1148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Реке јужне европе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508" y="1088117"/>
            <a:ext cx="8545492" cy="569368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6172200"/>
            <a:ext cx="8382000" cy="533400"/>
          </a:xfrm>
          <a:prstGeom prst="rect">
            <a:avLst/>
          </a:prstGeom>
          <a:solidFill>
            <a:srgbClr val="D6D4E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Требишњица је надужа понорница у Европи (98</a:t>
            </a:r>
            <a:r>
              <a:rPr lang="en-US" sz="2400" b="1" dirty="0" smtClean="0">
                <a:solidFill>
                  <a:srgbClr val="002060"/>
                </a:solidFill>
              </a:rPr>
              <a:t>km</a:t>
            </a:r>
            <a:r>
              <a:rPr lang="sr-Cyrl-RS" sz="2400" b="1" dirty="0" smtClean="0">
                <a:solidFill>
                  <a:srgbClr val="002060"/>
                </a:solidFill>
              </a:rPr>
              <a:t>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0"/>
            <a:ext cx="4876800" cy="1815882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 </a:t>
            </a:r>
            <a:r>
              <a:rPr lang="sr-Cyrl-RS" sz="2800" b="1" dirty="0" smtClean="0">
                <a:solidFill>
                  <a:srgbClr val="002060"/>
                </a:solidFill>
              </a:rPr>
              <a:t>Крашка хидрографија, реке сиромашне водом, пресушују у летњем периоду, теку подземно и нису пловне.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524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Волга је најдужа река  (3 688</a:t>
            </a:r>
            <a:r>
              <a:rPr lang="en-US" dirty="0" smtClean="0"/>
              <a:t>km)</a:t>
            </a:r>
            <a:r>
              <a:rPr lang="sr-Cyrl-RS" dirty="0" smtClean="0"/>
              <a:t>, највећа по протицају воде и величини слива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259" y="1828800"/>
            <a:ext cx="8789441" cy="4933950"/>
          </a:xfrm>
          <a:prstGeom prst="rect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8200" y="6172200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Волга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Дунав је друга по величини  европска река 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7162800" cy="478763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1143000"/>
            <a:ext cx="8915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Дужина  Дунава је 2850</a:t>
            </a:r>
            <a:r>
              <a:rPr lang="en-US" sz="2800" b="1" dirty="0" smtClean="0">
                <a:solidFill>
                  <a:schemeClr val="tx2"/>
                </a:solidFill>
              </a:rPr>
              <a:t>km</a:t>
            </a:r>
            <a:r>
              <a:rPr lang="sr-Cyrl-RS" sz="2800" b="1" dirty="0" smtClean="0">
                <a:solidFill>
                  <a:schemeClr val="tx2"/>
                </a:solidFill>
              </a:rPr>
              <a:t>, а пловног пута</a:t>
            </a:r>
          </a:p>
          <a:p>
            <a:pPr algn="ctr"/>
            <a:r>
              <a:rPr lang="sr-Cyrl-RS" sz="2800" b="1" dirty="0" smtClean="0">
                <a:solidFill>
                  <a:schemeClr val="tx2"/>
                </a:solidFill>
              </a:rPr>
              <a:t>Дунав-Мајна-Рајна 3505 </a:t>
            </a:r>
            <a:r>
              <a:rPr lang="en-US" sz="2800" b="1" dirty="0" smtClean="0">
                <a:solidFill>
                  <a:schemeClr val="tx2"/>
                </a:solidFill>
              </a:rPr>
              <a:t>km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057400"/>
            <a:ext cx="1676400" cy="4724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2"/>
                </a:solidFill>
              </a:rPr>
              <a:t>Дунав протиче кроз 10 европских држава и на њему се налази највећа клисура у Европи-Ђердап.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1600200"/>
            <a:ext cx="6807200" cy="5105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Рајна је најпрометнија река европе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2133600" cy="5303838"/>
          </a:xfrm>
          <a:solidFill>
            <a:srgbClr val="FFCCFF"/>
          </a:solidFill>
          <a:ln w="38100">
            <a:solidFill>
              <a:srgbClr val="000099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2800" dirty="0" smtClean="0"/>
              <a:t>   </a:t>
            </a:r>
          </a:p>
          <a:p>
            <a:pPr>
              <a:buNone/>
            </a:pPr>
            <a:r>
              <a:rPr lang="sr-Cyrl-RS" sz="2800" dirty="0" smtClean="0"/>
              <a:t>    </a:t>
            </a:r>
            <a:r>
              <a:rPr lang="sr-Cyrl-RS" sz="2800" dirty="0" smtClean="0">
                <a:solidFill>
                  <a:srgbClr val="000099"/>
                </a:solidFill>
              </a:rPr>
              <a:t>Рајна је највећа река Атлантског слива у чијој делти се налази највећа лука Европе-Ротердам.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114800" cy="990600"/>
          </a:xfrm>
        </p:spPr>
        <p:txBody>
          <a:bodyPr/>
          <a:lstStyle/>
          <a:p>
            <a:r>
              <a:rPr lang="sr-Cyrl-RS" dirty="0" smtClean="0"/>
              <a:t>Канали европе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419600" cy="329260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0"/>
            <a:ext cx="4724400" cy="3686256"/>
          </a:xfrm>
          <a:prstGeom prst="rect">
            <a:avLst/>
          </a:prstGeom>
          <a:noFill/>
          <a:ln w="38100">
            <a:solidFill>
              <a:srgbClr val="E50B97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3514723"/>
            <a:ext cx="5943600" cy="3343276"/>
          </a:xfrm>
          <a:prstGeom prst="rect">
            <a:avLst/>
          </a:prstGeom>
          <a:noFill/>
          <a:ln w="38100">
            <a:solidFill>
              <a:srgbClr val="1BE50B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066800"/>
            <a:ext cx="1676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Немачка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0"/>
            <a:ext cx="1676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Русија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6324600"/>
            <a:ext cx="1676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Шкотска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581400"/>
            <a:ext cx="3200400" cy="3276601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371600" y="6248400"/>
            <a:ext cx="1676400" cy="53340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</a:rPr>
              <a:t>Холандија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Језера има највише око балтичког мора,</a:t>
            </a:r>
            <a:br>
              <a:rPr lang="sr-Cyrl-RS" dirty="0" smtClean="0"/>
            </a:br>
            <a:r>
              <a:rPr lang="sr-Cyrl-RS" dirty="0" smtClean="0"/>
              <a:t>алпима и на балканском полуострву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834373" cy="5105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70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Ладога је највеће језеро у Европи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Највише језера има у финској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36743" cy="549116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6172200"/>
            <a:ext cx="6934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100 000 језера у Финској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5334000" cy="1295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Тектонска језера</a:t>
            </a:r>
            <a:r>
              <a:rPr lang="en-US" dirty="0" smtClean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smtClean="0"/>
              <a:t> </a:t>
            </a:r>
            <a:r>
              <a:rPr lang="sr-Cyrl-RS" dirty="0" smtClean="0"/>
              <a:t>(Охридско, преспанско)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43" y="1219200"/>
            <a:ext cx="8923957" cy="5562600"/>
          </a:xfrm>
          <a:prstGeom prst="rect">
            <a:avLst/>
          </a:prstGeom>
          <a:noFill/>
          <a:ln w="38100">
            <a:solidFill>
              <a:srgbClr val="0BE0E5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00800" y="152400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Охридско језеро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Ледничка језера (Гарда, комо, мађоре, боденско, ладога, оњега,..)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54162"/>
            <a:ext cx="8881665" cy="50752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0" y="1905000"/>
            <a:ext cx="2057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Бледско језеро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Крашка језера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43" y="1371600"/>
            <a:ext cx="8943857" cy="53340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53000" y="1524000"/>
            <a:ext cx="396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Скадарско језеро је највеће на Балканском полуострву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5410200"/>
            <a:ext cx="4724400" cy="8382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Нордкап (Северни рт)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-304800"/>
            <a:ext cx="6374594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089400"/>
            <a:ext cx="3931078" cy="2616200"/>
          </a:xfrm>
          <a:prstGeom prst="teardrop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" y="533400"/>
            <a:ext cx="3429000" cy="3429000"/>
          </a:xfrm>
          <a:prstGeom prst="flowChartDelay">
            <a:avLst/>
          </a:prstGeom>
          <a:noFill/>
          <a:ln w="38100">
            <a:solidFill>
              <a:srgbClr val="C2FEF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r>
              <a:rPr lang="sr-Cyrl-RS" dirty="0" smtClean="0"/>
              <a:t>Језера:речна, вулканска и реликтна</a:t>
            </a:r>
            <a:endParaRPr lang="en-US" dirty="0"/>
          </a:p>
        </p:txBody>
      </p:sp>
      <p:pic>
        <p:nvPicPr>
          <p:cNvPr id="11266" name="Picture 2" descr="C:\Users\Laptop\Desktop\Baku wikimedia_550x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804721"/>
            <a:ext cx="8991600" cy="505327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76800" y="1905000"/>
            <a:ext cx="411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Каспијско језеро је остатак некадашњег мора (реликтно)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4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accent3">
                    <a:lumMod val="75000"/>
                  </a:schemeClr>
                </a:solidFill>
              </a:rPr>
              <a:t>Вештачка језера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793012"/>
          </a:xfrm>
          <a:prstGeom prst="rect">
            <a:avLst/>
          </a:prstGeom>
          <a:noFill/>
          <a:ln w="38100">
            <a:solidFill>
              <a:srgbClr val="067D80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105400" y="6172200"/>
            <a:ext cx="3581400" cy="533400"/>
          </a:xfrm>
          <a:prstGeom prst="rect">
            <a:avLst/>
          </a:prstGeom>
          <a:solidFill>
            <a:srgbClr val="4CD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Ђердапско језеро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Хвала на пажњи!</a:t>
            </a:r>
            <a:br>
              <a:rPr lang="sr-Cyrl-R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sz="2400" b="1" dirty="0" smtClean="0"/>
              <a:t>Наставак следи у презентацији Европа  2 (демографске одлике Европе)</a:t>
            </a:r>
            <a:endParaRPr lang="en-US" sz="24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6391275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1400" y="685800"/>
            <a:ext cx="2590800" cy="1371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Cyrl-R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Кабо да рока-најзападнија тачка европе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685800"/>
            <a:ext cx="8046155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" y="3249612"/>
            <a:ext cx="2705100" cy="3608388"/>
          </a:xfrm>
          <a:prstGeom prst="snip1Rect">
            <a:avLst/>
          </a:prstGeom>
          <a:noFill/>
          <a:ln w="38100">
            <a:solidFill>
              <a:srgbClr val="E50B97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1875" y="3244334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Easternost</a:t>
            </a:r>
            <a:r>
              <a:rPr lang="en-US" b="1" dirty="0" smtClean="0"/>
              <a:t> point</a:t>
            </a:r>
            <a:r>
              <a:rPr lang="en-US" dirty="0" smtClean="0"/>
              <a:t>. 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3376" y="80593"/>
            <a:ext cx="5824424" cy="3881807"/>
          </a:xfrm>
          <a:prstGeom prst="ellipse">
            <a:avLst/>
          </a:prstGeom>
          <a:noFill/>
          <a:ln w="38100">
            <a:solidFill>
              <a:srgbClr val="C2FEFE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49" y="3200400"/>
            <a:ext cx="5459451" cy="3581400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562600"/>
            <a:ext cx="548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52400"/>
            <a:ext cx="548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52400" y="685800"/>
            <a:ext cx="3886200" cy="2133600"/>
          </a:xfrm>
          <a:prstGeom prst="rightArrowCallout">
            <a:avLst/>
          </a:prstGeom>
          <a:solidFill>
            <a:srgbClr val="00B0F0"/>
          </a:solidFill>
          <a:ln>
            <a:solidFill>
              <a:srgbClr val="D6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Најјужнија тачка у Грчкој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4953000" y="4343400"/>
            <a:ext cx="3886200" cy="1905000"/>
          </a:xfrm>
          <a:prstGeom prst="leftArrowCallout">
            <a:avLst/>
          </a:prstGeom>
          <a:solidFill>
            <a:srgbClr val="E50B97"/>
          </a:solidFill>
          <a:ln w="38100">
            <a:solidFill>
              <a:srgbClr val="D6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Најисточнија тачка на Уралу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37160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Најразуђенији континент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600"/>
            <a:ext cx="8458200" cy="1295400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>Европа је најразуђенији континент. Међу најразуђенијим су обале Норвешке (Скандинавско полуострво) и Грчке  (Егејски архипелаг са 20 000 острва)</a:t>
            </a:r>
            <a:endParaRPr lang="en-US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03" y="1447800"/>
            <a:ext cx="8947797" cy="4343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191000"/>
            <a:ext cx="251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Согн е фјорд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sr-Cyrl-RS" dirty="0" smtClean="0"/>
              <a:t>Најпрометније море-северно море</a:t>
            </a:r>
            <a:endParaRPr lang="en-US" dirty="0"/>
          </a:p>
        </p:txBody>
      </p:sp>
      <p:pic>
        <p:nvPicPr>
          <p:cNvPr id="5123" name="Picture 3" descr="C:\Users\Laptop\Desktop\Strait_of_Dover_map_hr.sv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2647950"/>
            <a:ext cx="5511800" cy="41338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2" name="Picture 2" descr="C:\Users\Laptop\Desktop\152f827b0faa971fb2ac979af017d93d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4432885" cy="2807494"/>
          </a:xfrm>
          <a:prstGeom prst="round2Same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05200" y="3352800"/>
            <a:ext cx="2971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Канал Ламанш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038600"/>
            <a:ext cx="3352800" cy="28194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Међу најпрометнијим морским пролазима су мореузи Скагерак и Категат. </a:t>
            </a: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Велики саобраћајни значај имају Килски и Коринтски канал.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143000"/>
            <a:ext cx="4495800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Северни ледени океан запљускује северне обале  Европе а Атлантски океан дубоко залази у континент.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1096</TotalTime>
  <Words>1056</Words>
  <Application>Microsoft Office PowerPoint</Application>
  <PresentationFormat>On-screen Show (4:3)</PresentationFormat>
  <Paragraphs>146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ЕВРОПА  1 </vt:lpstr>
      <vt:lpstr>Европа је после аустралије највећи континент са површином од 10,5 милиона km² име континента потиче од асирске речи “ереб” (залазак сунца)</vt:lpstr>
      <vt:lpstr>Граница према азији:планина Урал, река урал, каспијско језеро, кавказ, црно море, босфор (Код места долмабахче ширина је 660 metaра), мраморно море, дарданели и егејско море. </vt:lpstr>
      <vt:lpstr>Најистуреније тачке европе</vt:lpstr>
      <vt:lpstr>Нордкап (Северни рт)</vt:lpstr>
      <vt:lpstr>Кабо да рока-најзападнија тачка европе</vt:lpstr>
      <vt:lpstr>Slide 7</vt:lpstr>
      <vt:lpstr>Најразуђенији континент</vt:lpstr>
      <vt:lpstr>Најпрометније море-северно море</vt:lpstr>
      <vt:lpstr>Највеће полуострво је скандинавско</vt:lpstr>
      <vt:lpstr>Највеће острво  је велика британија</vt:lpstr>
      <vt:lpstr>       Европа је најнижи континент</vt:lpstr>
      <vt:lpstr>Slide 13</vt:lpstr>
      <vt:lpstr>         Најстарији део рељефа европе </vt:lpstr>
      <vt:lpstr>Најстарије громадне планине</vt:lpstr>
      <vt:lpstr>Громадне планине</vt:lpstr>
      <vt:lpstr>Веначне планине</vt:lpstr>
      <vt:lpstr>Низије и висоравни</vt:lpstr>
      <vt:lpstr>Европа је трусно и вулканско подручје</vt:lpstr>
      <vt:lpstr>Клима европе</vt:lpstr>
      <vt:lpstr>Временске прилике</vt:lpstr>
      <vt:lpstr>инсолација</vt:lpstr>
      <vt:lpstr>  падавине</vt:lpstr>
      <vt:lpstr>Ниске температуре и број хладних дана</vt:lpstr>
      <vt:lpstr>Атлантска клима</vt:lpstr>
      <vt:lpstr>Континентална клима на истоку европе</vt:lpstr>
      <vt:lpstr>Континентална клима  панонске низије</vt:lpstr>
      <vt:lpstr>Средоземна клима</vt:lpstr>
      <vt:lpstr>Умереноконтинентална клима</vt:lpstr>
      <vt:lpstr>Субполарна и поларна клима на северу европе</vt:lpstr>
      <vt:lpstr>Поларна клима </vt:lpstr>
      <vt:lpstr>вегетација европе</vt:lpstr>
      <vt:lpstr>Најважније реке</vt:lpstr>
      <vt:lpstr>Изворишта европских река</vt:lpstr>
      <vt:lpstr>Речни сливови</vt:lpstr>
      <vt:lpstr>Речна мрежа Европе је веома разграната</vt:lpstr>
      <vt:lpstr>Реке северне европе</vt:lpstr>
      <vt:lpstr>Реке средње и западне европе</vt:lpstr>
      <vt:lpstr>Реке источне европе</vt:lpstr>
      <vt:lpstr>Реке јужне европе</vt:lpstr>
      <vt:lpstr>Волга је најдужа река  (3 688km), највећа по протицају воде и величини слива</vt:lpstr>
      <vt:lpstr>Дунав је друга по величини  европска река </vt:lpstr>
      <vt:lpstr>Рајна је најпрометнија река европе</vt:lpstr>
      <vt:lpstr>Канали европе</vt:lpstr>
      <vt:lpstr>Језера има највише око балтичког мора, алпима и на балканском полуострву</vt:lpstr>
      <vt:lpstr>Највише језера има у финској</vt:lpstr>
      <vt:lpstr>Тектонска језера   (Охридско, преспанско)</vt:lpstr>
      <vt:lpstr>Ледничка језера (Гарда, комо, мађоре, боденско, ладога, оњега,..)</vt:lpstr>
      <vt:lpstr>Крашка језера</vt:lpstr>
      <vt:lpstr>Језера:речна, вулканска и реликтна</vt:lpstr>
      <vt:lpstr>Slide 51</vt:lpstr>
      <vt:lpstr>Хвала на пажњи!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K</cp:lastModifiedBy>
  <cp:revision>115</cp:revision>
  <dcterms:created xsi:type="dcterms:W3CDTF">2014-09-05T06:36:34Z</dcterms:created>
  <dcterms:modified xsi:type="dcterms:W3CDTF">2014-09-16T08:17:15Z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